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5" r:id="rId8"/>
    <p:sldId id="261" r:id="rId9"/>
    <p:sldId id="262" r:id="rId10"/>
    <p:sldId id="263" r:id="rId11"/>
    <p:sldId id="264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1" autoAdjust="0"/>
    <p:restoredTop sz="94660"/>
  </p:normalViewPr>
  <p:slideViewPr>
    <p:cSldViewPr>
      <p:cViewPr varScale="1">
        <p:scale>
          <a:sx n="72" d="100"/>
          <a:sy n="72" d="100"/>
        </p:scale>
        <p:origin x="133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3227-5022-4382-A6CC-64910822B2CC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94FB53-C9FD-4571-AC8E-F13B15CB87C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3227-5022-4382-A6CC-64910822B2CC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FB53-C9FD-4571-AC8E-F13B15CB8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3227-5022-4382-A6CC-64910822B2CC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FB53-C9FD-4571-AC8E-F13B15CB8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3227-5022-4382-A6CC-64910822B2CC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94FB53-C9FD-4571-AC8E-F13B15CB87C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3227-5022-4382-A6CC-64910822B2CC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94FB53-C9FD-4571-AC8E-F13B15CB87C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3227-5022-4382-A6CC-64910822B2CC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94FB53-C9FD-4571-AC8E-F13B15CB87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3227-5022-4382-A6CC-64910822B2CC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94FB53-C9FD-4571-AC8E-F13B15CB87C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3227-5022-4382-A6CC-64910822B2CC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94FB53-C9FD-4571-AC8E-F13B15CB87C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3227-5022-4382-A6CC-64910822B2CC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94FB53-C9FD-4571-AC8E-F13B15CB87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3227-5022-4382-A6CC-64910822B2CC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94FB53-C9FD-4571-AC8E-F13B15CB87C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3227-5022-4382-A6CC-64910822B2CC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94FB53-C9FD-4571-AC8E-F13B15CB87C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4C23227-5022-4382-A6CC-64910822B2CC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6994FB53-C9FD-4571-AC8E-F13B15CB87C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Unit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Taking a </a:t>
            </a:r>
            <a:r>
              <a:rPr lang="en-US" sz="3200" b="1" dirty="0" smtClean="0">
                <a:solidFill>
                  <a:srgbClr val="00B050"/>
                </a:solidFill>
              </a:rPr>
              <a:t>clear consistent stand </a:t>
            </a:r>
            <a:r>
              <a:rPr lang="en-US" sz="3200" dirty="0" smtClean="0"/>
              <a:t>on a </a:t>
            </a:r>
            <a:r>
              <a:rPr lang="en-US" sz="3200" dirty="0" smtClean="0">
                <a:solidFill>
                  <a:srgbClr val="00B050"/>
                </a:solidFill>
              </a:rPr>
              <a:t>controversial</a:t>
            </a:r>
            <a:r>
              <a:rPr lang="en-US" sz="3200" dirty="0" smtClean="0"/>
              <a:t> issue</a:t>
            </a:r>
            <a:endParaRPr lang="en-US" sz="3200" dirty="0"/>
          </a:p>
        </p:txBody>
      </p:sp>
      <p:pic>
        <p:nvPicPr>
          <p:cNvPr id="2050" name="Picture 2" descr="C:\Users\skaminski\AppData\Local\Microsoft\Windows\Temporary Internet Files\Content.IE5\P046GX1I\owl-notebook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572000"/>
            <a:ext cx="2000250" cy="2012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247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3276600"/>
            <a:ext cx="8915400" cy="3200400"/>
          </a:xfrm>
        </p:spPr>
        <p:txBody>
          <a:bodyPr>
            <a:normAutofit fontScale="47500" lnSpcReduction="20000"/>
          </a:bodyPr>
          <a:lstStyle/>
          <a:p>
            <a:r>
              <a:rPr lang="en-US" sz="3600" dirty="0" smtClean="0"/>
              <a:t> </a:t>
            </a:r>
            <a:r>
              <a:rPr lang="en-US" sz="4500" dirty="0" smtClean="0"/>
              <a:t>Literary papers we only cite quotes</a:t>
            </a:r>
            <a:br>
              <a:rPr lang="en-US" sz="4500" dirty="0" smtClean="0"/>
            </a:br>
            <a:r>
              <a:rPr lang="en-US" sz="4500" dirty="0" smtClean="0"/>
              <a:t/>
            </a:r>
            <a:br>
              <a:rPr lang="en-US" sz="4500" dirty="0" smtClean="0"/>
            </a:br>
            <a:endParaRPr lang="en-US" sz="4500" dirty="0" smtClean="0"/>
          </a:p>
          <a:p>
            <a:r>
              <a:rPr lang="en-US" sz="4500" dirty="0"/>
              <a:t> </a:t>
            </a:r>
            <a:r>
              <a:rPr lang="en-US" sz="4500" dirty="0" smtClean="0"/>
              <a:t>As freshmen for research papers we only site quotes. </a:t>
            </a:r>
          </a:p>
          <a:p>
            <a:endParaRPr lang="en-US" sz="4500" dirty="0"/>
          </a:p>
          <a:p>
            <a:r>
              <a:rPr lang="en-US" sz="6700" b="1" dirty="0" smtClean="0">
                <a:solidFill>
                  <a:srgbClr val="00B050"/>
                </a:solidFill>
              </a:rPr>
              <a:t>But from now on for RESEARCH papers we CITE even paraphrased info </a:t>
            </a:r>
          </a:p>
          <a:p>
            <a:endParaRPr lang="en-US" sz="4500" dirty="0"/>
          </a:p>
          <a:p>
            <a:r>
              <a:rPr lang="en-US" sz="4500" dirty="0" smtClean="0"/>
              <a:t>WHY??   Check  your facts, reliability of our source, etc.</a:t>
            </a:r>
            <a:endParaRPr lang="en-US" sz="4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1295400"/>
            <a:ext cx="7543800" cy="1752600"/>
          </a:xfrm>
        </p:spPr>
        <p:txBody>
          <a:bodyPr/>
          <a:lstStyle/>
          <a:p>
            <a:pPr algn="ctr"/>
            <a:r>
              <a:rPr lang="en-US" dirty="0" smtClean="0"/>
              <a:t>EVEN </a:t>
            </a:r>
            <a:r>
              <a:rPr lang="en-US" dirty="0" smtClean="0">
                <a:solidFill>
                  <a:srgbClr val="00B050"/>
                </a:solidFill>
              </a:rPr>
              <a:t>PARAPHRASED</a:t>
            </a:r>
            <a:r>
              <a:rPr lang="en-US" dirty="0" smtClean="0"/>
              <a:t> Info Needs to be Sited for</a:t>
            </a:r>
            <a:br>
              <a:rPr lang="en-US" dirty="0" smtClean="0"/>
            </a:br>
            <a:r>
              <a:rPr lang="en-US" dirty="0" smtClean="0">
                <a:solidFill>
                  <a:srgbClr val="00B050"/>
                </a:solidFill>
              </a:rPr>
              <a:t>RESEARCH</a:t>
            </a:r>
            <a:r>
              <a:rPr lang="en-US" dirty="0" smtClean="0"/>
              <a:t> </a:t>
            </a:r>
            <a:r>
              <a:rPr lang="en-US" dirty="0" smtClean="0"/>
              <a:t>Projects!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33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001000" cy="3581400"/>
          </a:xfrm>
        </p:spPr>
        <p:txBody>
          <a:bodyPr/>
          <a:lstStyle/>
          <a:p>
            <a:r>
              <a:rPr lang="en-US" dirty="0" smtClean="0"/>
              <a:t>We will do LOTS of practice </a:t>
            </a:r>
            <a:r>
              <a:rPr lang="en-US" dirty="0" smtClean="0">
                <a:solidFill>
                  <a:srgbClr val="00B050"/>
                </a:solidFill>
              </a:rPr>
              <a:t>activities together</a:t>
            </a:r>
            <a:r>
              <a:rPr lang="en-US" dirty="0" smtClean="0"/>
              <a:t>, and review</a:t>
            </a:r>
            <a:r>
              <a:rPr lang="en-US" dirty="0" smtClean="0">
                <a:solidFill>
                  <a:srgbClr val="00B050"/>
                </a:solidFill>
              </a:rPr>
              <a:t> good and bad examples</a:t>
            </a:r>
            <a:r>
              <a:rPr lang="en-US" dirty="0" smtClean="0"/>
              <a:t>, but as always the #1 research based tip for success is….</a:t>
            </a:r>
            <a:endParaRPr lang="en-US" dirty="0"/>
          </a:p>
        </p:txBody>
      </p:sp>
      <p:pic>
        <p:nvPicPr>
          <p:cNvPr id="4098" name="Picture 2" descr="C:\Users\skaminski\AppData\Local\Microsoft\Windows\Temporary Internet Files\Content.IE5\WX9YESS8\pencil_student_holding_books_and_report_card_with_good_grades_0521-1001-2611-1703_SMU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343400"/>
            <a:ext cx="1941576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013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685800"/>
            <a:ext cx="7543800" cy="51054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SELF-Grade </a:t>
            </a:r>
            <a:r>
              <a:rPr lang="en-US" b="1" dirty="0" smtClean="0"/>
              <a:t>Your Work</a:t>
            </a:r>
            <a:r>
              <a:rPr lang="en-US" dirty="0" smtClean="0"/>
              <a:t> Using  Your </a:t>
            </a:r>
            <a:r>
              <a:rPr lang="en-US" dirty="0" smtClean="0">
                <a:solidFill>
                  <a:srgbClr val="00B050"/>
                </a:solidFill>
              </a:rPr>
              <a:t>Rubric</a:t>
            </a:r>
            <a:r>
              <a:rPr lang="en-US" dirty="0" smtClean="0"/>
              <a:t> to Ensure you are MEETING the REQUIREMENTS!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122" name="Picture 2" descr="C:\Users\skaminski\AppData\Local\Microsoft\Windows\Temporary Internet Files\Content.IE5\KIAF1MHI\grade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572000"/>
            <a:ext cx="257175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84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685801"/>
            <a:ext cx="4343400" cy="17525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5562600"/>
            <a:ext cx="8382000" cy="91440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Let’s Check out the </a:t>
            </a:r>
            <a:br>
              <a:rPr lang="en-US" dirty="0" smtClean="0"/>
            </a:br>
            <a:r>
              <a:rPr lang="en-US" b="1" dirty="0" smtClean="0">
                <a:solidFill>
                  <a:srgbClr val="00B050"/>
                </a:solidFill>
              </a:rPr>
              <a:t>RESEARCH Unit Web Page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for </a:t>
            </a:r>
            <a:r>
              <a:rPr lang="en-US" u="sng" dirty="0" smtClean="0"/>
              <a:t>TOPIC IDEAS </a:t>
            </a:r>
            <a:r>
              <a:rPr lang="en-US" dirty="0" smtClean="0"/>
              <a:t>and </a:t>
            </a:r>
            <a:r>
              <a:rPr lang="en-US" u="sng" dirty="0" smtClean="0"/>
              <a:t>RELIABLE SEARCH ENGINES</a:t>
            </a:r>
            <a:endParaRPr lang="en-US" u="sng" dirty="0"/>
          </a:p>
        </p:txBody>
      </p:sp>
      <p:pic>
        <p:nvPicPr>
          <p:cNvPr id="7170" name="Picture 2" descr="C:\Users\skaminski\AppData\Local\Microsoft\Windows\Temporary Internet Files\Content.IE5\SB40NC5R\Samsung-Notebook-Series-5-550p-laptop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685800"/>
            <a:ext cx="2133600" cy="164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43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Why</a:t>
            </a:r>
            <a:r>
              <a:rPr lang="en-US" dirty="0" smtClean="0"/>
              <a:t> is this unit helpful?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How are the skills transferable to </a:t>
            </a:r>
            <a:r>
              <a:rPr lang="en-US" dirty="0" smtClean="0"/>
              <a:t>Life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9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71600"/>
            <a:ext cx="8382000" cy="5029200"/>
          </a:xfrm>
        </p:spPr>
        <p:txBody>
          <a:bodyPr>
            <a:normAutofit fontScale="70000" lnSpcReduction="20000"/>
          </a:bodyPr>
          <a:lstStyle/>
          <a:p>
            <a:pPr marL="18288" indent="0">
              <a:buNone/>
            </a:pPr>
            <a:r>
              <a:rPr lang="en-US" sz="3200" b="1" dirty="0" smtClean="0"/>
              <a:t>School Appropriate</a:t>
            </a:r>
          </a:p>
          <a:p>
            <a:pPr marL="18288" indent="0">
              <a:buNone/>
            </a:pPr>
            <a:endParaRPr lang="en-US" sz="3200" b="1" dirty="0"/>
          </a:p>
          <a:p>
            <a:pPr marL="18288" indent="0">
              <a:buNone/>
            </a:pPr>
            <a:r>
              <a:rPr lang="en-US" sz="3200" b="1" dirty="0" smtClean="0"/>
              <a:t>Controversial issue</a:t>
            </a:r>
          </a:p>
          <a:p>
            <a:pPr marL="18288" indent="0">
              <a:buNone/>
            </a:pPr>
            <a:endParaRPr lang="en-US" sz="3200" dirty="0"/>
          </a:p>
          <a:p>
            <a:pPr marL="18288" indent="0">
              <a:buNone/>
            </a:pPr>
            <a:r>
              <a:rPr lang="en-US" sz="3200" b="1" u="sng" dirty="0" smtClean="0">
                <a:solidFill>
                  <a:srgbClr val="00B050"/>
                </a:solidFill>
              </a:rPr>
              <a:t>Bad</a:t>
            </a:r>
            <a:r>
              <a:rPr lang="en-US" sz="3200" b="1" dirty="0" smtClean="0">
                <a:solidFill>
                  <a:srgbClr val="00B050"/>
                </a:solidFill>
              </a:rPr>
              <a:t> Examples:</a:t>
            </a:r>
          </a:p>
          <a:p>
            <a:pPr lvl="1"/>
            <a:r>
              <a:rPr lang="en-US" sz="3000" dirty="0"/>
              <a:t> </a:t>
            </a:r>
            <a:r>
              <a:rPr lang="en-US" sz="3000" dirty="0" smtClean="0"/>
              <a:t>Legalize Marijuana (</a:t>
            </a:r>
            <a:r>
              <a:rPr lang="en-US" sz="3000" b="1" u="sng" dirty="0" smtClean="0"/>
              <a:t>not</a:t>
            </a:r>
            <a:r>
              <a:rPr lang="en-US" sz="3000" dirty="0" smtClean="0"/>
              <a:t> school appropriate)</a:t>
            </a:r>
          </a:p>
          <a:p>
            <a:pPr lvl="1"/>
            <a:r>
              <a:rPr lang="en-US" sz="3000" dirty="0" smtClean="0"/>
              <a:t>Stop Bullying (not controversial – you can’t be FOR bullying)</a:t>
            </a:r>
          </a:p>
          <a:p>
            <a:pPr marL="384048" lvl="1" indent="0">
              <a:buNone/>
            </a:pPr>
            <a:endParaRPr lang="en-US" sz="3000" dirty="0"/>
          </a:p>
          <a:p>
            <a:pPr marL="18288" indent="0">
              <a:buNone/>
            </a:pPr>
            <a:r>
              <a:rPr lang="en-US" sz="3200" b="1" u="sng" dirty="0" smtClean="0">
                <a:solidFill>
                  <a:srgbClr val="00B050"/>
                </a:solidFill>
              </a:rPr>
              <a:t>Good</a:t>
            </a:r>
            <a:r>
              <a:rPr lang="en-US" sz="3200" b="1" dirty="0" smtClean="0">
                <a:solidFill>
                  <a:srgbClr val="00B050"/>
                </a:solidFill>
              </a:rPr>
              <a:t> Examples: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Fund Planned Parenthood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Stop Funding to Planned Parenthood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Raise the Minimum Wage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Don’t Raise the Minimum Wage</a:t>
            </a:r>
          </a:p>
          <a:p>
            <a:pPr marL="18288" indent="0">
              <a:buNone/>
            </a:pPr>
            <a:endParaRPr lang="en-US" sz="3200" dirty="0"/>
          </a:p>
          <a:p>
            <a:pPr marL="18288" indent="0">
              <a:buNone/>
            </a:pPr>
            <a:r>
              <a:rPr lang="en-US" sz="3200" dirty="0" smtClean="0"/>
              <a:t>MANY SUGGESTIONS on MY WEBSITE!!</a:t>
            </a:r>
          </a:p>
          <a:p>
            <a:pPr marL="18288" indent="0">
              <a:buNone/>
            </a:pPr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04800"/>
            <a:ext cx="7543800" cy="685800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Topic Selection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18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190999"/>
          </a:xfrm>
        </p:spPr>
        <p:txBody>
          <a:bodyPr>
            <a:normAutofit fontScale="55000" lnSpcReduction="20000"/>
          </a:bodyPr>
          <a:lstStyle/>
          <a:p>
            <a:endParaRPr lang="en-US" sz="3200" dirty="0" smtClean="0"/>
          </a:p>
          <a:p>
            <a:endParaRPr lang="en-US" sz="3200" dirty="0"/>
          </a:p>
          <a:p>
            <a:r>
              <a:rPr lang="en-US" sz="3800" b="1" u="sng" dirty="0" smtClean="0"/>
              <a:t>NOT</a:t>
            </a:r>
            <a:r>
              <a:rPr lang="en-US" sz="3800" dirty="0" smtClean="0"/>
              <a:t> a PRO / CON paper</a:t>
            </a:r>
            <a:br>
              <a:rPr lang="en-US" sz="3800" dirty="0" smtClean="0"/>
            </a:br>
            <a:r>
              <a:rPr lang="en-US" sz="3800" dirty="0" smtClean="0"/>
              <a:t> </a:t>
            </a:r>
          </a:p>
          <a:p>
            <a:r>
              <a:rPr lang="en-US" sz="3800" dirty="0" smtClean="0"/>
              <a:t>Research BOTH sides so you can </a:t>
            </a:r>
            <a:r>
              <a:rPr lang="en-US" sz="3800" u="sng" dirty="0" smtClean="0"/>
              <a:t>OVERCOME</a:t>
            </a:r>
            <a:r>
              <a:rPr lang="en-US" sz="3800" dirty="0" smtClean="0"/>
              <a:t> OBJECTIONS </a:t>
            </a:r>
          </a:p>
          <a:p>
            <a:pPr marL="18288" indent="0">
              <a:buNone/>
            </a:pPr>
            <a:r>
              <a:rPr lang="en-US" sz="3800" dirty="0"/>
              <a:t> </a:t>
            </a:r>
            <a:r>
              <a:rPr lang="en-US" sz="3800" dirty="0" smtClean="0"/>
              <a:t>   (We’ll practice this together </a:t>
            </a:r>
            <a:r>
              <a:rPr lang="en-US" sz="3800" dirty="0" smtClean="0">
                <a:sym typeface="Wingdings" panose="05000000000000000000" pitchFamily="2" charset="2"/>
              </a:rPr>
              <a:t>)</a:t>
            </a:r>
            <a:endParaRPr lang="en-US" sz="3800" dirty="0" smtClean="0"/>
          </a:p>
          <a:p>
            <a:endParaRPr lang="en-US" sz="3800" dirty="0"/>
          </a:p>
          <a:p>
            <a:r>
              <a:rPr lang="en-US" sz="3800" dirty="0" smtClean="0"/>
              <a:t>Take a CLEAR, CONSISTENT STAND</a:t>
            </a:r>
          </a:p>
          <a:p>
            <a:endParaRPr lang="en-US" sz="3800" dirty="0"/>
          </a:p>
          <a:p>
            <a:r>
              <a:rPr lang="en-US" sz="3800" dirty="0" smtClean="0"/>
              <a:t>USE RESEARCH (facts, stats, specifics) to support your claim</a:t>
            </a:r>
          </a:p>
          <a:p>
            <a:pPr marL="18288" indent="0">
              <a:buNone/>
            </a:pPr>
            <a:endParaRPr lang="en-US" sz="3800" dirty="0" smtClean="0"/>
          </a:p>
          <a:p>
            <a:r>
              <a:rPr lang="en-US" sz="3800" b="1" u="sng" dirty="0" smtClean="0"/>
              <a:t>Don’t</a:t>
            </a:r>
            <a:r>
              <a:rPr lang="en-US" sz="3800" dirty="0" smtClean="0"/>
              <a:t> just give your opinion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7543800" cy="457200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Focus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76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FORMAL ACADEMIC TONE (we’ll practice this too </a:t>
            </a:r>
            <a:r>
              <a:rPr lang="en-US" dirty="0" smtClean="0">
                <a:sym typeface="Wingdings" panose="05000000000000000000" pitchFamily="2" charset="2"/>
              </a:rPr>
              <a:t>)</a:t>
            </a:r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NO personal references  (I, we, let’s, etc.)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NO use of YOU, </a:t>
            </a:r>
            <a:r>
              <a:rPr lang="en-US" dirty="0" smtClean="0"/>
              <a:t>YOU’RE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Proper Diction </a:t>
            </a:r>
          </a:p>
          <a:p>
            <a:pPr marL="384048" lvl="1" indent="0">
              <a:buNone/>
            </a:pPr>
            <a:endParaRPr lang="en-US" dirty="0" smtClean="0"/>
          </a:p>
          <a:p>
            <a:pPr marL="384048" lvl="1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BAD EXAMPLE: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effectLst/>
              </a:rPr>
              <a:t>We need to raise the minimum wage to keep up to inflation.  You can’t live on $7.25 an hour.</a:t>
            </a:r>
          </a:p>
          <a:p>
            <a:pPr lvl="1"/>
            <a:endParaRPr lang="en-US" dirty="0">
              <a:effectLst/>
            </a:endParaRPr>
          </a:p>
          <a:p>
            <a:pPr marL="384048" lvl="1" indent="0">
              <a:buNone/>
            </a:pPr>
            <a:r>
              <a:rPr lang="en-US" b="1" dirty="0" smtClean="0">
                <a:solidFill>
                  <a:srgbClr val="00B050"/>
                </a:solidFill>
                <a:effectLst/>
              </a:rPr>
              <a:t>GOOD EXAMPLE:</a:t>
            </a:r>
          </a:p>
          <a:p>
            <a:pPr lvl="1"/>
            <a:r>
              <a:rPr lang="en-US" dirty="0" smtClean="0">
                <a:effectLst/>
              </a:rPr>
              <a:t>The minimum wage needs to be raised to keep up with inflation especially since people can not live on $7.25 an hour.</a:t>
            </a:r>
            <a:endParaRPr lang="en-US" dirty="0" smtClean="0"/>
          </a:p>
          <a:p>
            <a:pPr marL="384048" lvl="1" indent="0">
              <a:buNone/>
            </a:pPr>
            <a:endParaRPr lang="en-US" dirty="0"/>
          </a:p>
          <a:p>
            <a:pPr marL="384048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304800"/>
            <a:ext cx="7543800" cy="914400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Formal Academic Tone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57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43433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 Wikipedia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NO personal pages or blogs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Reputable organization</a:t>
            </a:r>
          </a:p>
          <a:p>
            <a:endParaRPr lang="en-US" dirty="0"/>
          </a:p>
          <a:p>
            <a:r>
              <a:rPr lang="en-US" dirty="0" smtClean="0"/>
              <a:t>Some search engines provided</a:t>
            </a:r>
          </a:p>
          <a:p>
            <a:endParaRPr lang="en-US" dirty="0"/>
          </a:p>
          <a:p>
            <a:r>
              <a:rPr lang="en-US" dirty="0" smtClean="0"/>
              <a:t>Some reliable sources even help site pages for you </a:t>
            </a:r>
          </a:p>
          <a:p>
            <a:endParaRPr lang="en-US" dirty="0"/>
          </a:p>
          <a:p>
            <a:r>
              <a:rPr lang="en-US" dirty="0" smtClean="0"/>
              <a:t>BE SURE TO </a:t>
            </a:r>
            <a:r>
              <a:rPr lang="en-US" b="1" u="sng" dirty="0" smtClean="0"/>
              <a:t>USE</a:t>
            </a:r>
            <a:r>
              <a:rPr lang="en-US" b="1" dirty="0" smtClean="0"/>
              <a:t> </a:t>
            </a:r>
            <a:r>
              <a:rPr lang="en-US" dirty="0" smtClean="0"/>
              <a:t>your sources!</a:t>
            </a:r>
          </a:p>
          <a:p>
            <a:endParaRPr lang="en-US" dirty="0"/>
          </a:p>
          <a:p>
            <a:r>
              <a:rPr lang="en-US" dirty="0" smtClean="0"/>
              <a:t>RESEARCH UNIT!   </a:t>
            </a:r>
            <a:r>
              <a:rPr lang="en-US" b="1" dirty="0" smtClean="0">
                <a:solidFill>
                  <a:srgbClr val="00B050"/>
                </a:solidFill>
              </a:rPr>
              <a:t>Need facts, stats, and research! </a:t>
            </a:r>
            <a:r>
              <a:rPr lang="en-US" b="1" dirty="0" smtClean="0">
                <a:solidFill>
                  <a:srgbClr val="00B050"/>
                </a:solidFill>
              </a:rPr>
              <a:t>  Don’t just give your opinion.</a:t>
            </a:r>
            <a:endParaRPr lang="en-US" b="1" dirty="0" smtClean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304800"/>
            <a:ext cx="7543800" cy="914400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Reliable Sources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3074" name="Picture 2" descr="C:\Users\skaminski\AppData\Local\Microsoft\Windows\Temporary Internet Files\Content.IE5\SB40NC5R\books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671638"/>
            <a:ext cx="1828800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547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828800"/>
            <a:ext cx="7924800" cy="228600"/>
          </a:xfrm>
        </p:spPr>
        <p:txBody>
          <a:bodyPr/>
          <a:lstStyle/>
          <a:p>
            <a:pPr algn="ctr"/>
            <a:r>
              <a:rPr lang="en-US" sz="4000" dirty="0" smtClean="0"/>
              <a:t>Need Info From </a:t>
            </a:r>
            <a:r>
              <a:rPr lang="en-US" sz="4000" b="1" dirty="0" smtClean="0"/>
              <a:t>BOTH</a:t>
            </a:r>
            <a:r>
              <a:rPr lang="en-US" sz="4000" dirty="0" smtClean="0"/>
              <a:t> Sides Even Though It’s </a:t>
            </a:r>
            <a:r>
              <a:rPr lang="en-US" sz="4000" b="1" dirty="0" smtClean="0"/>
              <a:t>NOT</a:t>
            </a:r>
            <a:r>
              <a:rPr lang="en-US" sz="4000" dirty="0" smtClean="0"/>
              <a:t> a Pro / Con Paper</a:t>
            </a:r>
            <a:endParaRPr lang="en-US" sz="4000" dirty="0"/>
          </a:p>
        </p:txBody>
      </p:sp>
      <p:pic>
        <p:nvPicPr>
          <p:cNvPr id="6146" name="Picture 2" descr="C:\Users\skaminski\AppData\Local\Microsoft\Windows\Temporary Internet Files\Content.IE5\P046GX1I\objectionpalomapedrerorazon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42" y="3200400"/>
            <a:ext cx="2562758" cy="2164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43200" y="2395240"/>
            <a:ext cx="6400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WE WILL </a:t>
            </a:r>
            <a:r>
              <a:rPr lang="en-US" sz="2800" dirty="0" smtClean="0">
                <a:solidFill>
                  <a:srgbClr val="00B050"/>
                </a:solidFill>
              </a:rPr>
              <a:t>OVERCOME OBJECTIONS </a:t>
            </a:r>
            <a:br>
              <a:rPr lang="en-US" sz="2800" dirty="0" smtClean="0">
                <a:solidFill>
                  <a:srgbClr val="00B050"/>
                </a:solidFill>
              </a:rPr>
            </a:br>
            <a:r>
              <a:rPr lang="en-US" sz="2800" dirty="0" smtClean="0">
                <a:solidFill>
                  <a:srgbClr val="00B050"/>
                </a:solidFill>
              </a:rPr>
              <a:t>CLAIM / COUNTER CLAIM Format</a:t>
            </a:r>
          </a:p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(We’ll practice this together too  </a:t>
            </a:r>
            <a:r>
              <a:rPr lang="en-US" sz="2800" dirty="0" smtClean="0">
                <a:sym typeface="Wingdings" panose="05000000000000000000" pitchFamily="2" charset="2"/>
              </a:rPr>
              <a:t></a:t>
            </a:r>
            <a:r>
              <a:rPr lang="en-US" sz="2800" dirty="0" smtClean="0"/>
              <a:t>)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Even though opponents believe…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Although critics warn…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3070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057400"/>
            <a:ext cx="8458200" cy="365759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 In text citations (  ) needed even for ...</a:t>
            </a:r>
          </a:p>
          <a:p>
            <a:pPr marL="18288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wait for it….</a:t>
            </a:r>
          </a:p>
          <a:p>
            <a:pPr marL="18288" indent="0">
              <a:buNone/>
            </a:pPr>
            <a:r>
              <a:rPr lang="en-US" sz="3600" dirty="0"/>
              <a:t>	</a:t>
            </a:r>
            <a:r>
              <a:rPr lang="en-US" sz="3600" dirty="0" smtClean="0"/>
              <a:t>	are you ready to have your 					</a:t>
            </a:r>
          </a:p>
          <a:p>
            <a:pPr marL="18288" indent="0">
              <a:buNone/>
            </a:pPr>
            <a:r>
              <a:rPr lang="en-US" sz="3600" dirty="0" smtClean="0"/>
              <a:t>				mind blown??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04800"/>
            <a:ext cx="7543800" cy="914400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Citing Sources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28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91658" y="1260207"/>
            <a:ext cx="3458094" cy="20117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Are you sure you’re ready??</a:t>
            </a:r>
            <a:endParaRPr lang="en-US" dirty="0"/>
          </a:p>
        </p:txBody>
      </p:sp>
      <p:pic>
        <p:nvPicPr>
          <p:cNvPr id="1026" name="Picture 2" descr="C:\Users\skaminski\AppData\Local\Microsoft\Windows\Temporary Internet Files\Content.IE5\WX9YESS8\thinkingcapwhoa_color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609600"/>
            <a:ext cx="3059467" cy="3543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914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128</TotalTime>
  <Words>179</Words>
  <Application>Microsoft Office PowerPoint</Application>
  <PresentationFormat>On-screen Show (4:3)</PresentationFormat>
  <Paragraphs>81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Palatino Linotype</vt:lpstr>
      <vt:lpstr>Wingdings</vt:lpstr>
      <vt:lpstr>Elemental</vt:lpstr>
      <vt:lpstr>Research Unit</vt:lpstr>
      <vt:lpstr>Why is this unit helpful?  How are the skills transferable to Life?</vt:lpstr>
      <vt:lpstr>Topic Selection</vt:lpstr>
      <vt:lpstr>Focus</vt:lpstr>
      <vt:lpstr>Formal Academic Tone</vt:lpstr>
      <vt:lpstr>Reliable Sources</vt:lpstr>
      <vt:lpstr>Need Info From BOTH Sides Even Though It’s NOT a Pro / Con Paper</vt:lpstr>
      <vt:lpstr>Citing Sources</vt:lpstr>
      <vt:lpstr>Are you sure you’re ready??</vt:lpstr>
      <vt:lpstr>EVEN PARAPHRASED Info Needs to be Sited for RESEARCH Projects! </vt:lpstr>
      <vt:lpstr>We will do LOTS of practice activities together, and review good and bad examples, but as always the #1 research based tip for success is….</vt:lpstr>
      <vt:lpstr>SELF-Grade Your Work Using  Your Rubric to Ensure you are MEETING the REQUIREMENTS!  </vt:lpstr>
      <vt:lpstr> Let’s Check out the  RESEARCH Unit Web Page for TOPIC IDEAS and RELIABLE SEARCH ENGINES</vt:lpstr>
    </vt:vector>
  </TitlesOfParts>
  <Company>Seymour Community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Unit</dc:title>
  <dc:creator>Kaminski, Stacie</dc:creator>
  <cp:lastModifiedBy>Kaminski, Stacie</cp:lastModifiedBy>
  <cp:revision>11</cp:revision>
  <dcterms:created xsi:type="dcterms:W3CDTF">2016-10-19T20:06:18Z</dcterms:created>
  <dcterms:modified xsi:type="dcterms:W3CDTF">2019-05-06T14:27:27Z</dcterms:modified>
</cp:coreProperties>
</file>